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64" r:id="rId4"/>
    <p:sldId id="267" r:id="rId5"/>
    <p:sldId id="263" r:id="rId6"/>
    <p:sldId id="265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7"/>
    <a:srgbClr val="FF6600"/>
    <a:srgbClr val="008000"/>
    <a:srgbClr val="FFFFFF"/>
    <a:srgbClr val="EEEEEE"/>
    <a:srgbClr val="555555"/>
    <a:srgbClr val="777777"/>
    <a:srgbClr val="888888"/>
    <a:srgbClr val="AAAAA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9" autoAdjust="0"/>
    <p:restoredTop sz="90929"/>
  </p:normalViewPr>
  <p:slideViewPr>
    <p:cSldViewPr>
      <p:cViewPr varScale="1">
        <p:scale>
          <a:sx n="67" d="100"/>
          <a:sy n="6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B667793C-3152-4AE0-9394-2672A4D8571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3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476AE6D0-0175-4225-98CF-907BB1F7B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E6D0-0175-4225-98CF-907BB1F7BA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C3FE081A-800A-42BB-A26E-F7F3D3D36D4F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A6D7"/>
          </a:solidFill>
          <a:ln w="9525">
            <a:solidFill>
              <a:srgbClr val="00A6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00A6D7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01C5B8F5-EFBF-49F6-8138-E5236D194AF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21" name="Picture 77" descr="TUD_02EN-logo_bl_zw_zw.jpg                                     000081ABMacintosh HD                   BB1F8111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30900"/>
            <a:ext cx="1900238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27214-1513-4594-85D6-367078B5F748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34FE8-4495-47DC-9348-F05ACD317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8297CC-8258-4B14-804B-8FEA7EA0CD4D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D3FCE-5743-4AB1-A694-F953F79BE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A36DD-FAA9-435E-9D51-CE15FFDB7793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31EB9-1BC5-4662-91F7-67EE1C347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B254C-1D61-49F6-A531-71B2EA2F2A82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7C679B-02E3-4C93-8750-40E472F189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64AC2-3405-4F72-B610-3AB4EFEBC9F2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444DF-C7A7-4F80-A0D8-BBDC59333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35803-00E3-42EC-93AC-6F4B9077DB24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920C71-AA12-411E-B611-F108B45AE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15002-7AEA-409D-A546-165163765C9F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742D40-31D0-48E7-A925-F657C7DDD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158EF-86FC-429C-9692-02B0B7D15FC8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FC20A-3B9A-473C-84DF-6C1B16F94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3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439ED-AC5A-4BDF-AD82-DAE97D392784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9ABD46-F110-4079-853F-8DC67EC0E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7DE84-D121-4296-B5ED-777DBE675F1E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077403-4868-478D-9443-D02307BD5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A6D7"/>
          </a:solidFill>
          <a:ln w="9525">
            <a:solidFill>
              <a:srgbClr val="00A6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00A6D7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31AFB33-24CA-49BC-9944-6C54FB2098BF}" type="datetime4">
              <a:rPr lang="en-US"/>
              <a:pPr/>
              <a:t>February 1, 2012</a:t>
            </a:fld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53AD85D-525D-498D-8087-FA5C43362A3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5" name="Picture 41" descr="TUD_01-logo_bl-zw.jpg                                          000081A7Macintosh HD                   BB1F8111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6162675"/>
            <a:ext cx="163353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A6D7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.m.vanbueren@tudelft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8" y="0"/>
            <a:ext cx="91548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42950" y="6264168"/>
            <a:ext cx="7924800" cy="381000"/>
          </a:xfrm>
        </p:spPr>
        <p:txBody>
          <a:bodyPr/>
          <a:lstStyle/>
          <a:p>
            <a:fld id="{84FE20D9-4066-4F72-8969-E471F4EFC987}" type="datetime4">
              <a:rPr lang="en-US">
                <a:solidFill>
                  <a:srgbClr val="FFFFFF"/>
                </a:solidFill>
              </a:rPr>
              <a:pPr/>
              <a:t>February 1,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170A0D3-61B3-4A19-A40D-9A044B34765A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2656"/>
            <a:ext cx="7734300" cy="685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Hoe </a:t>
            </a:r>
            <a:r>
              <a:rPr lang="en-GB" dirty="0" err="1" smtClean="0">
                <a:solidFill>
                  <a:schemeClr val="bg1"/>
                </a:solidFill>
              </a:rPr>
              <a:t>duurzaam</a:t>
            </a:r>
            <a:r>
              <a:rPr lang="en-GB" dirty="0" smtClean="0">
                <a:solidFill>
                  <a:schemeClr val="bg1"/>
                </a:solidFill>
              </a:rPr>
              <a:t> is School at Sea?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0" y="6069739"/>
            <a:ext cx="78867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Ellen van Bueren/Aad Correlje / Theo Toonen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0413" y="6505575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TU Delft </a:t>
            </a:r>
            <a:r>
              <a:rPr lang="en-US" sz="1000" b="1" dirty="0" err="1" smtClean="0">
                <a:solidFill>
                  <a:srgbClr val="FFFFFF"/>
                </a:solidFill>
              </a:rPr>
              <a:t>Faculteit</a:t>
            </a:r>
            <a:r>
              <a:rPr lang="en-US" sz="1000" b="1" dirty="0" smtClean="0">
                <a:solidFill>
                  <a:srgbClr val="FFFFFF"/>
                </a:solidFill>
              </a:rPr>
              <a:t> </a:t>
            </a:r>
            <a:r>
              <a:rPr lang="en-US" sz="1000" b="1" dirty="0" err="1" smtClean="0">
                <a:solidFill>
                  <a:srgbClr val="FFFFFF"/>
                </a:solidFill>
              </a:rPr>
              <a:t>Techniek</a:t>
            </a:r>
            <a:r>
              <a:rPr lang="en-US" sz="1000" b="1" dirty="0" smtClean="0">
                <a:solidFill>
                  <a:srgbClr val="FFFFFF"/>
                </a:solidFill>
              </a:rPr>
              <a:t>, </a:t>
            </a:r>
            <a:r>
              <a:rPr lang="en-US" sz="1000" b="1" dirty="0" err="1" smtClean="0">
                <a:solidFill>
                  <a:srgbClr val="FFFFFF"/>
                </a:solidFill>
              </a:rPr>
              <a:t>Bestuur</a:t>
            </a:r>
            <a:r>
              <a:rPr lang="en-US" sz="1000" b="1" dirty="0" smtClean="0">
                <a:solidFill>
                  <a:srgbClr val="FFFFFF"/>
                </a:solidFill>
              </a:rPr>
              <a:t> en Management</a:t>
            </a:r>
            <a:endParaRPr lang="en-US" sz="1000" b="1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8097756" y="980728"/>
            <a:ext cx="360040" cy="5677247"/>
            <a:chOff x="8388424" y="980728"/>
            <a:chExt cx="360040" cy="5677247"/>
          </a:xfrm>
        </p:grpSpPr>
        <p:sp>
          <p:nvSpPr>
            <p:cNvPr id="2" name="Rectangle 1"/>
            <p:cNvSpPr/>
            <p:nvPr/>
          </p:nvSpPr>
          <p:spPr bwMode="auto">
            <a:xfrm>
              <a:off x="8388424" y="5649863"/>
              <a:ext cx="360040" cy="1008112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8388424" y="4713759"/>
              <a:ext cx="360040" cy="93610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8388424" y="3789040"/>
              <a:ext cx="360040" cy="92471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388424" y="2924944"/>
              <a:ext cx="360040" cy="86409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388424" y="1988840"/>
              <a:ext cx="360040" cy="936104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388424" y="980728"/>
              <a:ext cx="360040" cy="100811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1029" name="Picture 5" descr="C:\Users\evanbueren\AppData\Local\Microsoft\Windows\Temporary Internet Files\Content.IE5\KUL3NVLR\MC9004338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98072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anbueren\AppData\Local\Microsoft\Windows\Temporary Internet Files\Content.IE5\SLE6FPT2\MC9004231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14" y="6153919"/>
            <a:ext cx="435836" cy="4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Jullie</a:t>
            </a:r>
            <a:r>
              <a:rPr lang="en-GB" dirty="0" smtClean="0"/>
              <a:t> analyse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615" y="1696748"/>
            <a:ext cx="8373038" cy="1517650"/>
            <a:chOff x="29615" y="1696748"/>
            <a:chExt cx="8373038" cy="1517650"/>
          </a:xfrm>
        </p:grpSpPr>
        <p:pic>
          <p:nvPicPr>
            <p:cNvPr id="11267" name="Picture 3" descr="C:\Users\evanbueren\AppData\Local\Microsoft\Windows\Temporary Internet Files\Content.IE5\SLE6FPT2\MP900439244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5" y="1844824"/>
              <a:ext cx="1832248" cy="122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16" y="1696748"/>
              <a:ext cx="6853237" cy="151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7544" y="3553746"/>
            <a:ext cx="8227845" cy="1890018"/>
            <a:chOff x="297325" y="3553746"/>
            <a:chExt cx="8227845" cy="1890018"/>
          </a:xfrm>
        </p:grpSpPr>
        <p:sp>
          <p:nvSpPr>
            <p:cNvPr id="12" name="Content Placeholder 5"/>
            <p:cNvSpPr txBox="1">
              <a:spLocks/>
            </p:cNvSpPr>
            <p:nvPr/>
          </p:nvSpPr>
          <p:spPr bwMode="auto">
            <a:xfrm>
              <a:off x="1886204" y="3553746"/>
              <a:ext cx="6638966" cy="1890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Times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Times"/>
                <a:buNone/>
              </a:pPr>
              <a:r>
                <a:rPr lang="en-GB" sz="2000" dirty="0" smtClean="0"/>
                <a:t>Prima! Trek </a:t>
              </a:r>
              <a:r>
                <a:rPr lang="en-GB" sz="2000" dirty="0" err="1" smtClean="0"/>
                <a:t>desondanks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conclusies</a:t>
              </a:r>
              <a:r>
                <a:rPr lang="en-GB" sz="2000" dirty="0" smtClean="0"/>
                <a:t>:</a:t>
              </a:r>
            </a:p>
            <a:p>
              <a:r>
                <a:rPr lang="en-GB" sz="2000" dirty="0" err="1" smtClean="0"/>
                <a:t>Vergelijk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jullie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schooldagen</a:t>
              </a:r>
              <a:r>
                <a:rPr lang="en-GB" sz="2000" dirty="0" smtClean="0"/>
                <a:t> (</a:t>
              </a:r>
              <a:r>
                <a:rPr lang="en-GB" sz="2000" dirty="0" err="1" smtClean="0"/>
                <a:t>bediscussieer</a:t>
              </a:r>
              <a:r>
                <a:rPr lang="en-GB" sz="2000" dirty="0" smtClean="0"/>
                <a:t>)</a:t>
              </a:r>
            </a:p>
            <a:p>
              <a:r>
                <a:rPr lang="en-GB" sz="2000" dirty="0" err="1" smtClean="0"/>
                <a:t>Noem</a:t>
              </a:r>
              <a:r>
                <a:rPr lang="en-GB" sz="2000" dirty="0" smtClean="0"/>
                <a:t> 3 </a:t>
              </a:r>
              <a:r>
                <a:rPr lang="en-GB" sz="2000" dirty="0" err="1" smtClean="0"/>
                <a:t>belangrijkste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conclusies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uit</a:t>
              </a:r>
              <a:r>
                <a:rPr lang="en-GB" sz="2000" dirty="0" smtClean="0"/>
                <a:t> de </a:t>
              </a:r>
              <a:r>
                <a:rPr lang="en-GB" sz="2000" dirty="0" err="1" smtClean="0"/>
                <a:t>vergelijking</a:t>
              </a:r>
              <a:endParaRPr lang="en-GB" sz="2000" dirty="0" smtClean="0"/>
            </a:p>
            <a:p>
              <a:r>
                <a:rPr lang="en-GB" sz="2000" dirty="0" smtClean="0"/>
                <a:t>Hoe </a:t>
              </a:r>
              <a:r>
                <a:rPr lang="en-GB" sz="2000" dirty="0" err="1" smtClean="0"/>
                <a:t>zou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deze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schooldagen</a:t>
              </a:r>
              <a:r>
                <a:rPr lang="en-GB" sz="2000" dirty="0" smtClean="0"/>
                <a:t> (op zee, </a:t>
              </a:r>
              <a:r>
                <a:rPr lang="en-GB" sz="2000" dirty="0" err="1" smtClean="0"/>
                <a:t>thuis</a:t>
              </a:r>
              <a:r>
                <a:rPr lang="en-GB" sz="2000" dirty="0" smtClean="0"/>
                <a:t>, </a:t>
              </a:r>
              <a:r>
                <a:rPr lang="en-GB" sz="2000" dirty="0" err="1" smtClean="0"/>
                <a:t>gastgezin</a:t>
              </a:r>
              <a:r>
                <a:rPr lang="en-GB" sz="2000" dirty="0" smtClean="0"/>
                <a:t>) </a:t>
              </a:r>
              <a:r>
                <a:rPr lang="en-GB" sz="2000" dirty="0" err="1" smtClean="0"/>
                <a:t>duurzamer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kunnen</a:t>
              </a:r>
              <a:r>
                <a:rPr lang="en-GB" sz="2000" dirty="0" smtClean="0"/>
                <a:t>? </a:t>
              </a:r>
            </a:p>
            <a:p>
              <a:pPr lvl="1"/>
              <a:endParaRPr lang="en-GB" dirty="0" smtClean="0"/>
            </a:p>
            <a:p>
              <a:endParaRPr lang="en-GB" dirty="0" smtClean="0"/>
            </a:p>
            <a:p>
              <a:endParaRPr lang="nl-NL" dirty="0"/>
            </a:p>
          </p:txBody>
        </p:sp>
        <p:pic>
          <p:nvPicPr>
            <p:cNvPr id="13" name="Picture 5" descr="C:\Users\evanbueren\AppData\Local\Microsoft\Windows\Temporary Internet Files\Content.IE5\KGY063ZU\MC90009803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25" y="3573016"/>
              <a:ext cx="1252091" cy="14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8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flinke</a:t>
            </a:r>
            <a:r>
              <a:rPr lang="en-GB" dirty="0" smtClean="0"/>
              <a:t> </a:t>
            </a:r>
            <a:r>
              <a:rPr lang="en-GB" dirty="0" err="1" smtClean="0"/>
              <a:t>klus</a:t>
            </a:r>
            <a:r>
              <a:rPr lang="en-GB" dirty="0" smtClean="0"/>
              <a:t>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Spreek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hoe </a:t>
            </a:r>
            <a:r>
              <a:rPr lang="en-GB" dirty="0" err="1" smtClean="0"/>
              <a:t>lang</a:t>
            </a:r>
            <a:r>
              <a:rPr lang="en-GB" dirty="0" smtClean="0"/>
              <a:t> </a:t>
            </a:r>
            <a:r>
              <a:rPr lang="en-GB" dirty="0" err="1" smtClean="0"/>
              <a:t>elke</a:t>
            </a:r>
            <a:r>
              <a:rPr lang="en-GB" dirty="0" smtClean="0"/>
              <a:t> </a:t>
            </a:r>
            <a:r>
              <a:rPr lang="en-GB" dirty="0" err="1" smtClean="0"/>
              <a:t>groep</a:t>
            </a:r>
            <a:r>
              <a:rPr lang="en-GB" dirty="0" smtClean="0"/>
              <a:t> </a:t>
            </a:r>
            <a:r>
              <a:rPr lang="en-GB" dirty="0" err="1" smtClean="0"/>
              <a:t>ermee</a:t>
            </a:r>
            <a:r>
              <a:rPr lang="en-GB" dirty="0" smtClean="0"/>
              <a:t> </a:t>
            </a:r>
            <a:r>
              <a:rPr lang="en-GB" dirty="0" err="1" smtClean="0"/>
              <a:t>bezig</a:t>
            </a:r>
            <a:r>
              <a:rPr lang="en-GB" dirty="0" smtClean="0"/>
              <a:t> is.</a:t>
            </a:r>
            <a:endParaRPr lang="nl-NL" dirty="0" smtClean="0"/>
          </a:p>
          <a:p>
            <a:r>
              <a:rPr lang="en-GB" dirty="0" err="1" smtClean="0"/>
              <a:t>Eventueel</a:t>
            </a:r>
            <a:r>
              <a:rPr lang="en-GB" dirty="0" smtClean="0"/>
              <a:t> kun je </a:t>
            </a:r>
            <a:r>
              <a:rPr lang="en-GB" dirty="0" err="1" smtClean="0"/>
              <a:t>ervoor</a:t>
            </a:r>
            <a:r>
              <a:rPr lang="en-GB" dirty="0" smtClean="0"/>
              <a:t> </a:t>
            </a:r>
            <a:r>
              <a:rPr lang="en-GB" dirty="0" err="1" smtClean="0"/>
              <a:t>kiezen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1 ‘</a:t>
            </a:r>
            <a:r>
              <a:rPr lang="en-GB" dirty="0" err="1" smtClean="0"/>
              <a:t>thema</a:t>
            </a:r>
            <a:r>
              <a:rPr lang="en-GB" dirty="0" smtClean="0"/>
              <a:t>’ (</a:t>
            </a:r>
            <a:r>
              <a:rPr lang="en-GB" dirty="0" err="1" smtClean="0"/>
              <a:t>bijv</a:t>
            </a:r>
            <a:r>
              <a:rPr lang="en-GB" dirty="0" smtClean="0"/>
              <a:t>. </a:t>
            </a:r>
            <a:r>
              <a:rPr lang="en-GB" dirty="0" err="1" smtClean="0"/>
              <a:t>voeding</a:t>
            </a:r>
            <a:r>
              <a:rPr lang="en-GB" dirty="0" smtClean="0"/>
              <a:t>) </a:t>
            </a:r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diepen</a:t>
            </a:r>
            <a:r>
              <a:rPr lang="en-GB" dirty="0"/>
              <a:t> </a:t>
            </a:r>
            <a:r>
              <a:rPr lang="en-GB" dirty="0" smtClean="0"/>
              <a:t>en de rest </a:t>
            </a:r>
            <a:r>
              <a:rPr lang="en-GB" dirty="0" err="1" smtClean="0"/>
              <a:t>oppervlakkiger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benoemen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Spreek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wanneer</a:t>
            </a:r>
            <a:r>
              <a:rPr lang="en-GB" dirty="0" smtClean="0"/>
              <a:t> je de </a:t>
            </a:r>
            <a:r>
              <a:rPr lang="en-GB" dirty="0" err="1" smtClean="0"/>
              <a:t>resultaten</a:t>
            </a:r>
            <a:r>
              <a:rPr lang="en-GB" dirty="0" smtClean="0"/>
              <a:t> </a:t>
            </a:r>
            <a:r>
              <a:rPr lang="en-GB" dirty="0" err="1" smtClean="0"/>
              <a:t>uitwisselt</a:t>
            </a:r>
            <a:r>
              <a:rPr lang="en-GB" dirty="0" smtClean="0"/>
              <a:t>/</a:t>
            </a:r>
            <a:r>
              <a:rPr lang="en-GB" dirty="0" err="1" smtClean="0"/>
              <a:t>bediscussieert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Als</a:t>
            </a:r>
            <a:r>
              <a:rPr lang="en-GB" dirty="0" smtClean="0"/>
              <a:t> je wilt, </a:t>
            </a:r>
            <a:r>
              <a:rPr lang="en-GB" dirty="0" err="1" smtClean="0"/>
              <a:t>kijk</a:t>
            </a:r>
            <a:r>
              <a:rPr lang="en-GB" dirty="0" smtClean="0"/>
              <a:t> </a:t>
            </a:r>
            <a:r>
              <a:rPr lang="en-GB" dirty="0" err="1" smtClean="0"/>
              <a:t>ik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jullie</a:t>
            </a:r>
            <a:r>
              <a:rPr lang="en-GB" dirty="0" smtClean="0"/>
              <a:t> </a:t>
            </a:r>
            <a:r>
              <a:rPr lang="en-GB" dirty="0" err="1" smtClean="0"/>
              <a:t>resultaten</a:t>
            </a:r>
            <a:r>
              <a:rPr lang="en-GB" dirty="0" smtClean="0"/>
              <a:t>:</a:t>
            </a:r>
          </a:p>
          <a:p>
            <a:pPr marL="400050" lvl="1" indent="0">
              <a:buNone/>
            </a:pPr>
            <a:r>
              <a:rPr lang="en-GB" dirty="0" smtClean="0">
                <a:hlinkClick r:id="rId2"/>
              </a:rPr>
              <a:t>e.m.vanbueren@tudelft.nl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</a:t>
            </a:r>
            <a:r>
              <a:rPr lang="en-GB" dirty="0" smtClean="0"/>
              <a:t> is </a:t>
            </a:r>
            <a:r>
              <a:rPr lang="en-GB" dirty="0" err="1" smtClean="0"/>
              <a:t>duurzaamheid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0" y="1181559"/>
            <a:ext cx="82359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391886"/>
            <a:ext cx="7772400" cy="1143000"/>
          </a:xfrm>
        </p:spPr>
        <p:txBody>
          <a:bodyPr/>
          <a:lstStyle/>
          <a:p>
            <a:r>
              <a:rPr lang="en-GB" dirty="0" smtClean="0"/>
              <a:t>Hoe meet je </a:t>
            </a:r>
            <a:r>
              <a:rPr lang="en-GB" dirty="0" err="1" smtClean="0"/>
              <a:t>duurzaamheid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82749"/>
            <a:ext cx="7772400" cy="3778250"/>
          </a:xfrm>
        </p:spPr>
        <p:txBody>
          <a:bodyPr/>
          <a:lstStyle/>
          <a:p>
            <a:pPr marL="0" indent="0">
              <a:buNone/>
            </a:pPr>
            <a:r>
              <a:rPr lang="en-GB" i="1" dirty="0" err="1" smtClean="0">
                <a:solidFill>
                  <a:srgbClr val="00A6D7"/>
                </a:solidFill>
              </a:rPr>
              <a:t>Definieer</a:t>
            </a:r>
            <a:r>
              <a:rPr lang="en-GB" i="1" dirty="0" smtClean="0">
                <a:solidFill>
                  <a:srgbClr val="00A6D7"/>
                </a:solidFill>
              </a:rPr>
              <a:t> en meet </a:t>
            </a:r>
            <a:r>
              <a:rPr lang="en-GB" i="1" dirty="0" err="1" smtClean="0">
                <a:solidFill>
                  <a:srgbClr val="00A6D7"/>
                </a:solidFill>
              </a:rPr>
              <a:t>indicatoren</a:t>
            </a:r>
            <a:endParaRPr lang="nl-NL" i="1" dirty="0">
              <a:solidFill>
                <a:srgbClr val="00A6D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/>
        </p:blipFill>
        <p:spPr bwMode="auto">
          <a:xfrm>
            <a:off x="683566" y="1628800"/>
            <a:ext cx="7599363" cy="40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464496" cy="491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Levenscyclusanalyse</a:t>
            </a:r>
            <a:r>
              <a:rPr lang="en-GB" dirty="0" smtClean="0"/>
              <a:t> (LCA)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4763"/>
            <a:ext cx="7772400" cy="37782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Meet </a:t>
            </a:r>
            <a:r>
              <a:rPr lang="en-GB" dirty="0" err="1" smtClean="0"/>
              <a:t>prestatie</a:t>
            </a:r>
            <a:r>
              <a:rPr lang="en-GB" dirty="0" smtClean="0"/>
              <a:t> product van </a:t>
            </a:r>
            <a:r>
              <a:rPr lang="en-GB" dirty="0" err="1" smtClean="0"/>
              <a:t>wieg</a:t>
            </a:r>
            <a:r>
              <a:rPr lang="en-GB" dirty="0" smtClean="0"/>
              <a:t> tot </a:t>
            </a:r>
            <a:r>
              <a:rPr lang="en-GB" dirty="0" err="1" smtClean="0"/>
              <a:t>graf</a:t>
            </a:r>
            <a:r>
              <a:rPr lang="en-GB" dirty="0"/>
              <a:t> </a:t>
            </a:r>
            <a:r>
              <a:rPr lang="en-GB" dirty="0" smtClean="0"/>
              <a:t>(of: van </a:t>
            </a:r>
            <a:r>
              <a:rPr lang="en-GB" dirty="0" err="1" smtClean="0"/>
              <a:t>wieg</a:t>
            </a:r>
            <a:r>
              <a:rPr lang="en-GB" dirty="0" smtClean="0"/>
              <a:t> tot </a:t>
            </a:r>
            <a:r>
              <a:rPr lang="en-GB" dirty="0" err="1" smtClean="0"/>
              <a:t>wieg</a:t>
            </a:r>
            <a:r>
              <a:rPr lang="en-GB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332656"/>
            <a:ext cx="7772400" cy="1143000"/>
          </a:xfrm>
        </p:spPr>
        <p:txBody>
          <a:bodyPr/>
          <a:lstStyle/>
          <a:p>
            <a:r>
              <a:rPr lang="en-GB" dirty="0" err="1" smtClean="0"/>
              <a:t>Meten</a:t>
            </a:r>
            <a:r>
              <a:rPr lang="en-GB" dirty="0" smtClean="0"/>
              <a:t> = </a:t>
            </a:r>
            <a:r>
              <a:rPr lang="en-GB" dirty="0" err="1" smtClean="0"/>
              <a:t>weten</a:t>
            </a:r>
            <a:r>
              <a:rPr lang="en-GB" dirty="0" smtClean="0"/>
              <a:t> ??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4845" y="1126061"/>
            <a:ext cx="7776864" cy="2952328"/>
            <a:chOff x="1043608" y="1107908"/>
            <a:chExt cx="7776864" cy="29523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43608" y="1340768"/>
              <a:ext cx="2520280" cy="196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86" y="1107908"/>
              <a:ext cx="3936651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35694" y="2353239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of</a:t>
              </a:r>
              <a:endParaRPr lang="nl-NL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21837" y="2353239"/>
              <a:ext cx="398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?</a:t>
              </a:r>
              <a:endParaRPr lang="nl-NL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10199" y="3421090"/>
            <a:ext cx="7780110" cy="2307502"/>
            <a:chOff x="1040362" y="3429000"/>
            <a:chExt cx="7780110" cy="230750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62" y="3429000"/>
              <a:ext cx="2307502" cy="2307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902075" y="3718655"/>
              <a:ext cx="4918397" cy="1728192"/>
              <a:chOff x="3902075" y="3718655"/>
              <a:chExt cx="4918397" cy="1728192"/>
            </a:xfrm>
          </p:grpSpPr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075" y="4365104"/>
                <a:ext cx="669925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1622" y="3718655"/>
                <a:ext cx="2303777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2947" y="4391473"/>
                <a:ext cx="517525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502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Duurzaamheid</a:t>
            </a:r>
            <a:r>
              <a:rPr lang="en-GB" dirty="0" smtClean="0"/>
              <a:t> = </a:t>
            </a:r>
            <a:br>
              <a:rPr lang="en-GB" dirty="0" smtClean="0"/>
            </a:br>
            <a:r>
              <a:rPr lang="en-GB" dirty="0" err="1" smtClean="0"/>
              <a:t>afweging</a:t>
            </a:r>
            <a:r>
              <a:rPr lang="en-GB" dirty="0" smtClean="0"/>
              <a:t> van </a:t>
            </a:r>
            <a:r>
              <a:rPr lang="en-GB" dirty="0" err="1" smtClean="0"/>
              <a:t>waarden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16824" cy="49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Meetinstrumenten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6894"/>
            <a:ext cx="78864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nu </a:t>
            </a:r>
            <a:r>
              <a:rPr lang="en-GB" dirty="0" err="1" smtClean="0"/>
              <a:t>jullie</a:t>
            </a:r>
            <a:r>
              <a:rPr lang="en-GB" dirty="0" smtClean="0"/>
              <a:t> </a:t>
            </a:r>
            <a:r>
              <a:rPr lang="en-GB" dirty="0" err="1" smtClean="0"/>
              <a:t>eigen</a:t>
            </a:r>
            <a:r>
              <a:rPr lang="en-GB" dirty="0" smtClean="0"/>
              <a:t> </a:t>
            </a:r>
            <a:r>
              <a:rPr lang="en-GB" dirty="0" err="1" smtClean="0"/>
              <a:t>duurzaamheid</a:t>
            </a:r>
            <a:r>
              <a:rPr lang="en-GB" dirty="0" smtClean="0"/>
              <a:t>: hoe </a:t>
            </a:r>
            <a:r>
              <a:rPr lang="en-GB" dirty="0" err="1" smtClean="0"/>
              <a:t>duurzaam</a:t>
            </a:r>
            <a:r>
              <a:rPr lang="en-GB" dirty="0" smtClean="0"/>
              <a:t> is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schooldag</a:t>
            </a:r>
            <a:r>
              <a:rPr lang="en-GB" dirty="0" smtClean="0"/>
              <a:t>? 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81567"/>
              </p:ext>
            </p:extLst>
          </p:nvPr>
        </p:nvGraphicFramePr>
        <p:xfrm>
          <a:off x="762000" y="1828800"/>
          <a:ext cx="7772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Groep</a:t>
                      </a:r>
                      <a:r>
                        <a:rPr lang="en-GB" dirty="0" smtClean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Groep</a:t>
                      </a:r>
                      <a:r>
                        <a:rPr lang="en-GB" dirty="0" smtClean="0"/>
                        <a:t> 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schooldag</a:t>
                      </a:r>
                      <a:r>
                        <a:rPr lang="en-GB" baseline="0" dirty="0" smtClean="0"/>
                        <a:t> op zee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schooldag</a:t>
                      </a:r>
                      <a:r>
                        <a:rPr lang="en-GB" baseline="0" dirty="0" smtClean="0"/>
                        <a:t> van </a:t>
                      </a:r>
                      <a:r>
                        <a:rPr lang="en-GB" baseline="0" dirty="0" err="1" smtClean="0"/>
                        <a:t>een</a:t>
                      </a:r>
                      <a:r>
                        <a:rPr lang="en-GB" baseline="0" dirty="0" smtClean="0"/>
                        <a:t> kind in </a:t>
                      </a:r>
                      <a:r>
                        <a:rPr lang="en-GB" baseline="0" dirty="0" err="1" smtClean="0"/>
                        <a:t>jullie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gastgezin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3" y="3007699"/>
            <a:ext cx="42222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07699"/>
            <a:ext cx="42222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45689"/>
              </p:ext>
            </p:extLst>
          </p:nvPr>
        </p:nvGraphicFramePr>
        <p:xfrm>
          <a:off x="1506740" y="63093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Eventueel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ook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een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schooldag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thuis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36DD-FAA9-435E-9D51-CE15FFDB7793}" type="datetime4">
              <a:rPr lang="en-US" smtClean="0"/>
              <a:pPr/>
              <a:t>February 1, 2012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27498"/>
              </p:ext>
            </p:extLst>
          </p:nvPr>
        </p:nvGraphicFramePr>
        <p:xfrm>
          <a:off x="251520" y="404664"/>
          <a:ext cx="8496944" cy="610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/>
                <a:gridCol w="1464163"/>
                <a:gridCol w="1440160"/>
                <a:gridCol w="1269614"/>
                <a:gridCol w="1178658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Activiteit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Hulpmiddelen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Gemaakt</a:t>
                      </a:r>
                      <a:r>
                        <a:rPr lang="en-GB" sz="1400" dirty="0" smtClean="0"/>
                        <a:t> van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Herkomst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materialen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Gepro-duceerd</a:t>
                      </a:r>
                      <a:r>
                        <a:rPr lang="en-GB" sz="1400" baseline="0" dirty="0" smtClean="0"/>
                        <a:t> in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Indicatoren</a:t>
                      </a:r>
                      <a:r>
                        <a:rPr lang="en-GB" sz="1400" dirty="0" smtClean="0"/>
                        <a:t> (</a:t>
                      </a:r>
                      <a:r>
                        <a:rPr lang="en-GB" sz="1400" dirty="0" err="1" smtClean="0"/>
                        <a:t>wat</a:t>
                      </a:r>
                      <a:r>
                        <a:rPr lang="en-GB" sz="1400" baseline="0" dirty="0" smtClean="0"/>
                        <a:t> kun je ‘</a:t>
                      </a:r>
                      <a:r>
                        <a:rPr lang="en-GB" sz="1400" baseline="0" dirty="0" err="1" smtClean="0"/>
                        <a:t>meten</a:t>
                      </a:r>
                      <a:r>
                        <a:rPr lang="en-GB" sz="1400" baseline="0" dirty="0" smtClean="0"/>
                        <a:t>’)</a:t>
                      </a:r>
                      <a:endParaRPr lang="nl-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School/</a:t>
                      </a:r>
                    </a:p>
                    <a:p>
                      <a:r>
                        <a:rPr lang="en-GB" sz="1400" dirty="0" err="1" smtClean="0"/>
                        <a:t>leren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Boek</a:t>
                      </a:r>
                      <a:endParaRPr lang="en-GB" sz="1400" dirty="0" smtClean="0"/>
                    </a:p>
                    <a:p>
                      <a:r>
                        <a:rPr lang="en-GB" sz="1400" dirty="0" err="1" smtClean="0"/>
                        <a:t>Schrift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Pen</a:t>
                      </a:r>
                    </a:p>
                    <a:p>
                      <a:r>
                        <a:rPr lang="en-GB" sz="1400" dirty="0" smtClean="0"/>
                        <a:t>Laptop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etc.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Hout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Recycled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papier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Scandinavie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Nederland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China</a:t>
                      </a:r>
                    </a:p>
                    <a:p>
                      <a:r>
                        <a:rPr lang="en-GB" sz="1400" dirty="0" smtClean="0"/>
                        <a:t>Nederland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Grondstoffen</a:t>
                      </a:r>
                      <a:endParaRPr lang="en-GB" sz="1400" baseline="0" dirty="0" smtClean="0"/>
                    </a:p>
                    <a:p>
                      <a:r>
                        <a:rPr lang="en-GB" sz="1400" dirty="0" err="1" smtClean="0"/>
                        <a:t>Energie</a:t>
                      </a:r>
                      <a:endParaRPr lang="en-GB" sz="1400" dirty="0" smtClean="0"/>
                    </a:p>
                    <a:p>
                      <a:r>
                        <a:rPr lang="en-GB" sz="1400" baseline="0" dirty="0" smtClean="0"/>
                        <a:t>Water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/>
                        <a:t>Emissies</a:t>
                      </a:r>
                      <a:endParaRPr lang="en-GB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/>
                        <a:t>Leefkwaliteit</a:t>
                      </a:r>
                      <a:endParaRPr lang="en-GB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/>
                        <a:t>Kosten</a:t>
                      </a:r>
                      <a:r>
                        <a:rPr lang="en-GB" sz="1400" baseline="0" dirty="0" smtClean="0"/>
                        <a:t> (€)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 smtClean="0"/>
                        <a:t>Mogelijkheid</a:t>
                      </a:r>
                      <a:r>
                        <a:rPr lang="en-GB" sz="1400" baseline="0" dirty="0" smtClean="0"/>
                        <a:t> tot </a:t>
                      </a:r>
                      <a:r>
                        <a:rPr lang="en-GB" sz="1400" baseline="0" dirty="0" err="1" smtClean="0"/>
                        <a:t>hergebruik</a:t>
                      </a:r>
                      <a:r>
                        <a:rPr lang="en-GB" sz="1400" baseline="0" dirty="0" smtClean="0"/>
                        <a:t> of recycling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Transport</a:t>
                      </a:r>
                      <a:r>
                        <a:rPr lang="en-GB" sz="1400" baseline="0" dirty="0" smtClean="0"/>
                        <a:t> van en </a:t>
                      </a:r>
                      <a:r>
                        <a:rPr lang="en-GB" sz="1400" baseline="0" dirty="0" err="1" smtClean="0"/>
                        <a:t>naar</a:t>
                      </a:r>
                      <a:r>
                        <a:rPr lang="en-GB" sz="1400" baseline="0" dirty="0" smtClean="0"/>
                        <a:t> school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Auto, </a:t>
                      </a:r>
                      <a:r>
                        <a:rPr lang="en-GB" sz="1400" dirty="0" err="1" smtClean="0"/>
                        <a:t>fiets</a:t>
                      </a:r>
                      <a:r>
                        <a:rPr lang="en-GB" sz="1400" dirty="0" smtClean="0"/>
                        <a:t>, </a:t>
                      </a:r>
                      <a:r>
                        <a:rPr lang="en-GB" sz="1400" dirty="0" err="1" smtClean="0"/>
                        <a:t>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voet</a:t>
                      </a:r>
                      <a:r>
                        <a:rPr lang="en-GB" sz="1400" dirty="0" smtClean="0"/>
                        <a:t>…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Voeding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Water</a:t>
                      </a:r>
                    </a:p>
                    <a:p>
                      <a:r>
                        <a:rPr lang="en-GB" sz="1400" dirty="0" err="1" smtClean="0"/>
                        <a:t>Frisdrank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Brood</a:t>
                      </a:r>
                    </a:p>
                    <a:p>
                      <a:r>
                        <a:rPr lang="en-GB" sz="1400" dirty="0" err="1" smtClean="0"/>
                        <a:t>Rijst</a:t>
                      </a:r>
                      <a:endParaRPr lang="en-GB" sz="1400" dirty="0" smtClean="0"/>
                    </a:p>
                    <a:p>
                      <a:r>
                        <a:rPr lang="en-GB" sz="1400" baseline="0" dirty="0" err="1" smtClean="0"/>
                        <a:t>Kooktoestel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…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Kleding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Jas,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ondergoed</a:t>
                      </a:r>
                      <a:r>
                        <a:rPr lang="en-GB" sz="1400" baseline="0" dirty="0" smtClean="0"/>
                        <a:t>, 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Hygiene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Zeep</a:t>
                      </a:r>
                      <a:r>
                        <a:rPr lang="en-GB" sz="1400" dirty="0" smtClean="0"/>
                        <a:t>,</a:t>
                      </a:r>
                      <a:r>
                        <a:rPr lang="en-GB" sz="1400" baseline="0" dirty="0" smtClean="0"/>
                        <a:t> toilet, douche, </a:t>
                      </a:r>
                      <a:r>
                        <a:rPr lang="en-GB" sz="1400" baseline="0" dirty="0" err="1" smtClean="0"/>
                        <a:t>zonnebrand</a:t>
                      </a:r>
                      <a:r>
                        <a:rPr lang="en-GB" sz="1400" baseline="0" dirty="0" smtClean="0"/>
                        <a:t>, etc.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Etc.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31EB9-1BC5-4662-91F7-67EE1C3475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299</Words>
  <Application>Microsoft Office PowerPoint</Application>
  <PresentationFormat>On-screen Show (4:3)</PresentationFormat>
  <Paragraphs>94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Hoe duurzaam is School at Sea?</vt:lpstr>
      <vt:lpstr>Wat is duurzaamheid?</vt:lpstr>
      <vt:lpstr>Hoe meet je duurzaamheid?</vt:lpstr>
      <vt:lpstr>Levenscyclusanalyse (LCA)</vt:lpstr>
      <vt:lpstr>Meten = weten ??</vt:lpstr>
      <vt:lpstr>Duurzaamheid =  afweging van waarden</vt:lpstr>
      <vt:lpstr>Meetinstrumenten</vt:lpstr>
      <vt:lpstr>Meet nu jullie eigen duurzaamheid: hoe duurzaam is een schooldag? </vt:lpstr>
      <vt:lpstr>PowerPoint Presentation</vt:lpstr>
      <vt:lpstr>Jullie analyse</vt:lpstr>
      <vt:lpstr>Een flinke klus…</vt:lpstr>
    </vt:vector>
  </TitlesOfParts>
  <Company>Bikker Euro RSCG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Ellen van Bueren - TBM</cp:lastModifiedBy>
  <cp:revision>41</cp:revision>
  <cp:lastPrinted>2012-02-01T07:35:42Z</cp:lastPrinted>
  <dcterms:created xsi:type="dcterms:W3CDTF">2003-10-16T11:24:07Z</dcterms:created>
  <dcterms:modified xsi:type="dcterms:W3CDTF">2012-02-01T08:10:17Z</dcterms:modified>
</cp:coreProperties>
</file>